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BC8B44-AD75-4413-969B-DD36C473BB20}"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362096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C8B44-AD75-4413-969B-DD36C473BB20}"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72682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C8B44-AD75-4413-969B-DD36C473BB20}"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275999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C8B44-AD75-4413-969B-DD36C473BB20}"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211307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C8B44-AD75-4413-969B-DD36C473BB20}"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790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BC8B44-AD75-4413-969B-DD36C473BB20}"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123076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BC8B44-AD75-4413-969B-DD36C473BB20}" type="datetimeFigureOut">
              <a:rPr lang="en-US" smtClean="0"/>
              <a:t>4/23/2012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232132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BC8B44-AD75-4413-969B-DD36C473BB20}" type="datetimeFigureOut">
              <a:rPr lang="en-US" smtClean="0"/>
              <a:t>4/23/2012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232648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C8B44-AD75-4413-969B-DD36C473BB20}" type="datetimeFigureOut">
              <a:rPr lang="en-US" smtClean="0"/>
              <a:t>4/23/2012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78566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C8B44-AD75-4413-969B-DD36C473BB20}"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3384271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C8B44-AD75-4413-969B-DD36C473BB20}"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8D543A-AB69-4939-B5C8-8D7C9263CBFE}" type="slidenum">
              <a:rPr lang="en-US" smtClean="0"/>
              <a:t>‹#›</a:t>
            </a:fld>
            <a:endParaRPr lang="en-US"/>
          </a:p>
        </p:txBody>
      </p:sp>
    </p:spTree>
    <p:extLst>
      <p:ext uri="{BB962C8B-B14F-4D97-AF65-F5344CB8AC3E}">
        <p14:creationId xmlns:p14="http://schemas.microsoft.com/office/powerpoint/2010/main" val="78376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C8B44-AD75-4413-969B-DD36C473BB20}" type="datetimeFigureOut">
              <a:rPr lang="en-US" smtClean="0"/>
              <a:t>4/23/2012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D543A-AB69-4939-B5C8-8D7C9263CBFE}" type="slidenum">
              <a:rPr lang="en-US" smtClean="0"/>
              <a:t>‹#›</a:t>
            </a:fld>
            <a:endParaRPr lang="en-US"/>
          </a:p>
        </p:txBody>
      </p:sp>
    </p:spTree>
    <p:extLst>
      <p:ext uri="{BB962C8B-B14F-4D97-AF65-F5344CB8AC3E}">
        <p14:creationId xmlns:p14="http://schemas.microsoft.com/office/powerpoint/2010/main" val="360310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house.gov/" TargetMode="External"/><Relationship Id="rId2" Type="http://schemas.openxmlformats.org/officeDocument/2006/relationships/hyperlink" Target="http://www.house.gov/legislativ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associationdatabase.com/aws/NCDA/pt/sp/home_page" TargetMode="External"/><Relationship Id="rId4" Type="http://schemas.openxmlformats.org/officeDocument/2006/relationships/hyperlink" Target="http://www.senate.go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sociationdatabase.com/aws/NCDA/pt/sp/home_pag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150" y="1676400"/>
            <a:ext cx="8229600" cy="4525963"/>
          </a:xfrm>
        </p:spPr>
        <p:txBody>
          <a:bodyPr>
            <a:noAutofit/>
          </a:bodyPr>
          <a:lstStyle/>
          <a:p>
            <a:endParaRPr lang="en-US" sz="1200" dirty="0"/>
          </a:p>
          <a:p>
            <a:pPr marL="0" indent="0">
              <a:buNone/>
            </a:pPr>
            <a:r>
              <a:rPr lang="en-US" sz="1200" dirty="0"/>
              <a:t>You need to deliver your message in a way that will make </a:t>
            </a:r>
            <a:r>
              <a:rPr lang="en-US" sz="1200" dirty="0" smtClean="0"/>
              <a:t>a decision-maker </a:t>
            </a:r>
            <a:r>
              <a:rPr lang="en-US" sz="1200" dirty="0"/>
              <a:t>sit up and take notice.  In addition to the approaches noted above, following are ten tips that will help your message stand out among the hundreds that pour into a congressional office every day.</a:t>
            </a:r>
          </a:p>
          <a:p>
            <a:pPr marL="0" indent="0">
              <a:buNone/>
            </a:pPr>
            <a:r>
              <a:rPr lang="en-US" sz="1200" dirty="0"/>
              <a:t> </a:t>
            </a:r>
          </a:p>
          <a:p>
            <a:pPr marL="0" indent="0">
              <a:buNone/>
            </a:pPr>
            <a:r>
              <a:rPr lang="en-US" sz="1200" b="1" dirty="0"/>
              <a:t>Tip #1:  Always Identify Yourself</a:t>
            </a:r>
          </a:p>
          <a:p>
            <a:pPr marL="0" indent="0">
              <a:buNone/>
            </a:pPr>
            <a:r>
              <a:rPr lang="en-US" sz="1200" dirty="0" smtClean="0"/>
              <a:t>It </a:t>
            </a:r>
            <a:r>
              <a:rPr lang="en-US" sz="1200" dirty="0"/>
              <a:t>is a waste of your time and money to meet with your elected officials without making it clear how you are connected to the district or state they represent.  If you are affiliated with a national organization, it is not enough to simply state the name of the organization.  The elected official and staff will be more likely to focus on your issues if they know how they relate to their constituents.</a:t>
            </a:r>
          </a:p>
          <a:p>
            <a:pPr marL="0" indent="0">
              <a:buNone/>
            </a:pPr>
            <a:r>
              <a:rPr lang="en-US" sz="1200" dirty="0"/>
              <a:t> </a:t>
            </a:r>
          </a:p>
          <a:p>
            <a:pPr marL="0" indent="0">
              <a:buNone/>
            </a:pPr>
            <a:r>
              <a:rPr lang="en-US" sz="1200" b="1" dirty="0"/>
              <a:t>Tip #2:  Leave Behind Materials</a:t>
            </a:r>
          </a:p>
          <a:p>
            <a:pPr marL="0" indent="0">
              <a:buNone/>
            </a:pPr>
            <a:r>
              <a:rPr lang="en-US" sz="1200" dirty="0" smtClean="0"/>
              <a:t>You </a:t>
            </a:r>
            <a:r>
              <a:rPr lang="en-US" sz="1200" dirty="0"/>
              <a:t>will definitely want to leave something behind, and it is possible that your national organization has some material for you.  Whatever you leave behind, be sure to leave your business card clipped to the informational material.  Elected officials and their staff may not remember that you are affiliated with the national organization whose name is on the packets you are leaving behind.</a:t>
            </a:r>
          </a:p>
          <a:p>
            <a:pPr marL="0" indent="0">
              <a:buNone/>
            </a:pPr>
            <a:r>
              <a:rPr lang="en-US" sz="1200" dirty="0"/>
              <a:t> </a:t>
            </a:r>
          </a:p>
          <a:p>
            <a:pPr marL="0" indent="0">
              <a:buNone/>
            </a:pPr>
            <a:r>
              <a:rPr lang="en-US" sz="1200" b="1" dirty="0"/>
              <a:t>Tip #3:  Be Specific</a:t>
            </a:r>
          </a:p>
          <a:p>
            <a:pPr marL="0" indent="0">
              <a:buNone/>
            </a:pPr>
            <a:r>
              <a:rPr lang="en-US" sz="1200" dirty="0" smtClean="0"/>
              <a:t>Too </a:t>
            </a:r>
            <a:r>
              <a:rPr lang="en-US" sz="1200" dirty="0"/>
              <a:t>often, congressional offices receive vague, unspecific comments like “we should pay less in taxes,” or “the EPA should stop picking on my business.”   These types of messages usually receive a very pro-forma response, something along the lines of “gee thanks, I’ll keep your views in mind.”  To be more effective, you must ask your representative to do something specific related to your position.  </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47700"/>
            <a:ext cx="5562600" cy="461665"/>
          </a:xfrm>
          <a:prstGeom prst="rect">
            <a:avLst/>
          </a:prstGeom>
          <a:noFill/>
        </p:spPr>
        <p:txBody>
          <a:bodyPr wrap="square" rtlCol="0">
            <a:spAutoFit/>
          </a:bodyPr>
          <a:lstStyle/>
          <a:p>
            <a:pPr algn="ctr"/>
            <a:r>
              <a:rPr lang="en-US" sz="2400" b="1" dirty="0"/>
              <a:t>10 Tips for Effective Messages</a:t>
            </a:r>
          </a:p>
        </p:txBody>
      </p:sp>
    </p:spTree>
    <p:extLst>
      <p:ext uri="{BB962C8B-B14F-4D97-AF65-F5344CB8AC3E}">
        <p14:creationId xmlns:p14="http://schemas.microsoft.com/office/powerpoint/2010/main" val="3945460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a:t>Understand Your Issue</a:t>
            </a:r>
          </a:p>
          <a:p>
            <a:pPr marL="0" indent="0">
              <a:buNone/>
            </a:pPr>
            <a:r>
              <a:rPr lang="en-US" sz="1600" dirty="0"/>
              <a:t>Prepare for the meeting in advance. Bring copies of any fact sheets and position papers that help explain or support your position, and be prepared to leave these materials with the official and his or her staff. You should never bring documents you are not prepared to leave behind.</a:t>
            </a:r>
          </a:p>
          <a:p>
            <a:pPr marL="0" indent="0">
              <a:buNone/>
            </a:pPr>
            <a:r>
              <a:rPr lang="en-US" sz="1600" b="1" dirty="0"/>
              <a:t>Be Prompt and Patient</a:t>
            </a:r>
          </a:p>
          <a:p>
            <a:pPr marL="0" indent="0">
              <a:buNone/>
            </a:pPr>
            <a:r>
              <a:rPr lang="en-US" sz="1600" dirty="0"/>
              <a:t>When it is time to meet with an official, be punctual, patient, and flexible. Local or state government officials have hectic schedules, so it’s not uncommon for a meeting to be interrupted, delayed, or canceled. If the official is unable to have a full discussion, continue your meeting with the staff.</a:t>
            </a:r>
          </a:p>
          <a:p>
            <a:pPr marL="0" indent="0">
              <a:buNone/>
            </a:pPr>
            <a:r>
              <a:rPr lang="en-US" sz="1600" b="1" dirty="0"/>
              <a:t>Be Direct and Personal</a:t>
            </a:r>
          </a:p>
          <a:p>
            <a:pPr marL="0" indent="0">
              <a:buNone/>
            </a:pPr>
            <a:r>
              <a:rPr lang="en-US" sz="1600" dirty="0"/>
              <a:t>Be clear on what you are requesting and ask directly for his or her support. Don’t just recite the issue paper or fact sheet.  It is better to describe the </a:t>
            </a:r>
            <a:r>
              <a:rPr lang="en-US" sz="1600" i="1" dirty="0"/>
              <a:t>personal</a:t>
            </a:r>
            <a:r>
              <a:rPr lang="en-US" sz="1600" b="1" i="1" dirty="0"/>
              <a:t> </a:t>
            </a:r>
            <a:r>
              <a:rPr lang="en-US" sz="1600" dirty="0"/>
              <a:t>impact of policy issues on you, your business, community, fellow coalition members, and the state or region. </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Effective Meetings</a:t>
            </a:r>
            <a:endParaRPr lang="en-US" sz="2400" dirty="0"/>
          </a:p>
        </p:txBody>
      </p:sp>
    </p:spTree>
    <p:extLst>
      <p:ext uri="{BB962C8B-B14F-4D97-AF65-F5344CB8AC3E}">
        <p14:creationId xmlns:p14="http://schemas.microsoft.com/office/powerpoint/2010/main" val="1109204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smtClean="0"/>
              <a:t>The </a:t>
            </a:r>
            <a:r>
              <a:rPr lang="en-US" sz="1600" b="1" dirty="0"/>
              <a:t>Five-Minute Rule</a:t>
            </a:r>
          </a:p>
          <a:p>
            <a:pPr marL="0" indent="0">
              <a:buNone/>
            </a:pPr>
            <a:r>
              <a:rPr lang="en-US" sz="1600" dirty="0"/>
              <a:t>You must prepare to deliver your message powerfully and effectively in no more than five minutes. With the possible interference of votes, schedules running late, and last-minute emergencies, that may be all the time you’ll have.</a:t>
            </a:r>
          </a:p>
          <a:p>
            <a:pPr marL="0" indent="0">
              <a:buNone/>
            </a:pPr>
            <a:r>
              <a:rPr lang="en-US" sz="1600" b="1" dirty="0"/>
              <a:t>Summarize the Meeting</a:t>
            </a:r>
          </a:p>
          <a:p>
            <a:pPr marL="0" indent="0">
              <a:buNone/>
            </a:pPr>
            <a:r>
              <a:rPr lang="en-US" sz="1600" dirty="0"/>
              <a:t>If any commitments are made, summarize them up at the end of the meeting to ensure that everyone understands what has been decided: Keep future developments in mind by offering to provide further information. Before the meeting ends, confirm who on the official’s staff will be handling these issues. </a:t>
            </a:r>
          </a:p>
          <a:p>
            <a:pPr marL="0" indent="0">
              <a:buNone/>
            </a:pPr>
            <a:r>
              <a:rPr lang="en-US" sz="1600" b="1" dirty="0"/>
              <a:t>What to Leave Behind</a:t>
            </a:r>
          </a:p>
          <a:p>
            <a:pPr marL="0" indent="0">
              <a:buNone/>
            </a:pPr>
            <a:r>
              <a:rPr lang="en-US" sz="1600" dirty="0"/>
              <a:t>If you ask the average elected official or their staff whether they need more information on anything the answer will be a resounding “no.” Elected officials receive an astounding amount of unsolicited material. The key to leaving behind effective information is to make it useful, short, and easy for the staff person to keep.</a:t>
            </a:r>
          </a:p>
          <a:p>
            <a:pPr marL="0" indent="0">
              <a:buNone/>
            </a:pPr>
            <a:endParaRPr lang="en-US" sz="1600" dirty="0"/>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Effective Meetings</a:t>
            </a:r>
            <a:endParaRPr lang="en-US" sz="2400" dirty="0"/>
          </a:p>
        </p:txBody>
      </p:sp>
    </p:spTree>
    <p:extLst>
      <p:ext uri="{BB962C8B-B14F-4D97-AF65-F5344CB8AC3E}">
        <p14:creationId xmlns:p14="http://schemas.microsoft.com/office/powerpoint/2010/main" val="4123086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At Home Strategies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02984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400" b="1" dirty="0" smtClean="0"/>
              <a:t>One of the most effective ways to gain the attention of elected officials and their staff is to attend a town hall or community meeting</a:t>
            </a:r>
            <a:r>
              <a:rPr lang="en-US" sz="1400" dirty="0" smtClean="0"/>
              <a:t>. Members of Congress arrange these meetings to hear from people in their districts and states. They occur whenever legislators are home, such as on weekends or during district work periods.  You can learn more about the congressional schedule here: </a:t>
            </a:r>
            <a:r>
              <a:rPr lang="en-US" sz="1400" dirty="0" smtClean="0">
                <a:hlinkClick r:id="rId2"/>
              </a:rPr>
              <a:t>http://www.house.gov/legislative/</a:t>
            </a:r>
            <a:r>
              <a:rPr lang="en-US" sz="1400" dirty="0" smtClean="0"/>
              <a:t>.  To find out about the meetings in your area, simply call your legislators’ local office.</a:t>
            </a:r>
          </a:p>
          <a:p>
            <a:pPr marL="0" indent="0">
              <a:buNone/>
            </a:pPr>
            <a:endParaRPr lang="en-US" sz="1400" dirty="0" smtClean="0"/>
          </a:p>
          <a:p>
            <a:r>
              <a:rPr lang="en-US" sz="1400" b="1" dirty="0" smtClean="0"/>
              <a:t>What happens during a town hall meeting? </a:t>
            </a:r>
            <a:r>
              <a:rPr lang="en-US" sz="1400" dirty="0" smtClean="0"/>
              <a:t>Although the format varies from state to state and member to member, usually, the member of Congress makes some opening remarks and introduces his or her staff. There may be local leaders in attendance as well who wish to make remarks. Then, the floor is opened up to comments from the audience – that’s where you come in! </a:t>
            </a:r>
          </a:p>
          <a:p>
            <a:r>
              <a:rPr lang="en-US" sz="1400" b="1" dirty="0" smtClean="0"/>
              <a:t>Before you attend a town hall meeting, take a moment to learn a little about the member of Congress hosting the event</a:t>
            </a:r>
            <a:r>
              <a:rPr lang="en-US" sz="1400" dirty="0" smtClean="0"/>
              <a:t>. You can learn about bills they’ve introduced and the specifics of their district through the US Congress website at </a:t>
            </a:r>
            <a:r>
              <a:rPr lang="en-US" sz="1400" u="sng" dirty="0" smtClean="0"/>
              <a:t>www.congress.gov </a:t>
            </a:r>
            <a:r>
              <a:rPr lang="en-US" sz="1400" dirty="0" smtClean="0"/>
              <a:t>as well as individual member sites accessible through </a:t>
            </a:r>
            <a:r>
              <a:rPr lang="en-US" sz="1400" dirty="0" smtClean="0">
                <a:hlinkClick r:id="rId3"/>
              </a:rPr>
              <a:t>www.house.gov</a:t>
            </a:r>
            <a:r>
              <a:rPr lang="en-US" sz="1400" dirty="0" smtClean="0"/>
              <a:t> and </a:t>
            </a:r>
            <a:r>
              <a:rPr lang="en-US" sz="1400" dirty="0" smtClean="0">
                <a:hlinkClick r:id="rId4"/>
              </a:rPr>
              <a:t>www.senate.gov</a:t>
            </a:r>
            <a:r>
              <a:rPr lang="en-US" sz="1400" dirty="0" smtClean="0"/>
              <a:t> </a:t>
            </a:r>
          </a:p>
        </p:txBody>
      </p:sp>
      <p:pic>
        <p:nvPicPr>
          <p:cNvPr id="4" name="Picture 2" descr="Click the NCDA logo for home page">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381000"/>
            <a:ext cx="5562600" cy="461665"/>
          </a:xfrm>
          <a:prstGeom prst="rect">
            <a:avLst/>
          </a:prstGeom>
          <a:noFill/>
        </p:spPr>
        <p:txBody>
          <a:bodyPr wrap="square" rtlCol="0">
            <a:spAutoFit/>
          </a:bodyPr>
          <a:lstStyle/>
          <a:p>
            <a:pPr algn="ctr"/>
            <a:r>
              <a:rPr lang="en-US" sz="2400" dirty="0" smtClean="0"/>
              <a:t>Attend a </a:t>
            </a:r>
            <a:r>
              <a:rPr lang="en-US" sz="2400" dirty="0" err="1" smtClean="0"/>
              <a:t>Townhall</a:t>
            </a:r>
            <a:r>
              <a:rPr lang="en-US" sz="2400" dirty="0" smtClean="0"/>
              <a:t> Meeting</a:t>
            </a:r>
          </a:p>
        </p:txBody>
      </p:sp>
    </p:spTree>
    <p:extLst>
      <p:ext uri="{BB962C8B-B14F-4D97-AF65-F5344CB8AC3E}">
        <p14:creationId xmlns:p14="http://schemas.microsoft.com/office/powerpoint/2010/main" val="1338610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400" dirty="0"/>
              <a:t>Should you decide to attend a town hall meeting (and we strongly suggest you do!) prepared a minute or two of comments about the value career counselors bring to the </a:t>
            </a:r>
            <a:r>
              <a:rPr lang="en-US" sz="1400" dirty="0" smtClean="0"/>
              <a:t>community </a:t>
            </a:r>
            <a:r>
              <a:rPr lang="en-US" sz="1400" dirty="0"/>
              <a:t>and then be prepared to ask a question, such </a:t>
            </a:r>
            <a:r>
              <a:rPr lang="en-US" sz="1400" dirty="0" smtClean="0"/>
              <a:t>as:</a:t>
            </a:r>
          </a:p>
          <a:p>
            <a:pPr marL="0" indent="0">
              <a:buNone/>
            </a:pPr>
            <a:endParaRPr lang="en-US" sz="1400" dirty="0"/>
          </a:p>
          <a:p>
            <a:r>
              <a:rPr lang="en-US" sz="1400" dirty="0" smtClean="0"/>
              <a:t>“Do </a:t>
            </a:r>
            <a:r>
              <a:rPr lang="en-US" sz="1400" dirty="0"/>
              <a:t>you have any information on Congressional plans to support federal career counseling programs</a:t>
            </a:r>
            <a:r>
              <a:rPr lang="en-US" sz="1400" dirty="0" smtClean="0"/>
              <a:t>?”</a:t>
            </a:r>
          </a:p>
          <a:p>
            <a:r>
              <a:rPr lang="en-US" sz="1400" dirty="0" smtClean="0"/>
              <a:t>“</a:t>
            </a:r>
            <a:r>
              <a:rPr lang="en-US" sz="1400" dirty="0"/>
              <a:t>How do you think proposed cuts to federal funding will impact career counseling programs?” or </a:t>
            </a:r>
            <a:endParaRPr lang="en-US" sz="1400" dirty="0" smtClean="0"/>
          </a:p>
          <a:p>
            <a:r>
              <a:rPr lang="en-US" sz="1400" dirty="0" smtClean="0"/>
              <a:t>“Will </a:t>
            </a:r>
            <a:r>
              <a:rPr lang="en-US" sz="1400" dirty="0"/>
              <a:t>you support continued funding for career counseling programs as Congress moves forward?”</a:t>
            </a:r>
          </a:p>
          <a:p>
            <a:pPr marL="0" indent="0">
              <a:buNone/>
            </a:pPr>
            <a:endParaRPr lang="en-US" sz="1400" dirty="0" smtClean="0"/>
          </a:p>
          <a:p>
            <a:pPr marL="0" indent="0">
              <a:buNone/>
            </a:pPr>
            <a:r>
              <a:rPr lang="en-US" sz="1400" dirty="0" smtClean="0"/>
              <a:t>Some of your most important interactions at a </a:t>
            </a:r>
            <a:r>
              <a:rPr lang="en-US" sz="1400" dirty="0" err="1" smtClean="0"/>
              <a:t>townhall</a:t>
            </a:r>
            <a:r>
              <a:rPr lang="en-US" sz="1400" dirty="0" smtClean="0"/>
              <a:t> will come behind the scenes.  It’s always a good idea to find a few minutes before or after the event to speak directly with the legislator or staff person.  This offers a great opportunity to invite them to visit your office, school, center or group you may be working with.  In addition, if you attend more than one meeting, they’ll see you’re serious about making a difference, which always makes a good impression.</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381000"/>
            <a:ext cx="5562600" cy="461665"/>
          </a:xfrm>
          <a:prstGeom prst="rect">
            <a:avLst/>
          </a:prstGeom>
          <a:noFill/>
        </p:spPr>
        <p:txBody>
          <a:bodyPr wrap="square" rtlCol="0">
            <a:spAutoFit/>
          </a:bodyPr>
          <a:lstStyle/>
          <a:p>
            <a:pPr algn="ctr"/>
            <a:r>
              <a:rPr lang="en-US" sz="2400" dirty="0" smtClean="0"/>
              <a:t>Attend a </a:t>
            </a:r>
            <a:r>
              <a:rPr lang="en-US" sz="2400" dirty="0" err="1" smtClean="0"/>
              <a:t>Townhall</a:t>
            </a:r>
            <a:r>
              <a:rPr lang="en-US" sz="2400" dirty="0" smtClean="0"/>
              <a:t> Meeting</a:t>
            </a:r>
          </a:p>
        </p:txBody>
      </p:sp>
    </p:spTree>
    <p:extLst>
      <p:ext uri="{BB962C8B-B14F-4D97-AF65-F5344CB8AC3E}">
        <p14:creationId xmlns:p14="http://schemas.microsoft.com/office/powerpoint/2010/main" val="2323251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lvl="0" indent="0">
              <a:buNone/>
            </a:pPr>
            <a:r>
              <a:rPr lang="en-US" sz="1400" dirty="0" smtClean="0"/>
              <a:t>Figure </a:t>
            </a:r>
            <a:r>
              <a:rPr lang="en-US" sz="1400" dirty="0"/>
              <a:t>Out What you Want to Show:  Be sure to consider how what you're showing a policy maker connects to the issue you want them to think about.  For example, if you are trying to make the case for why you need more funding for a program, it’s a good idea to show them the need, as well as how you have usefully (and frugally) spent money in the past. </a:t>
            </a:r>
          </a:p>
          <a:p>
            <a:pPr marL="0" indent="0">
              <a:buNone/>
            </a:pPr>
            <a:r>
              <a:rPr lang="en-US" sz="1400" dirty="0"/>
              <a:t> </a:t>
            </a:r>
          </a:p>
          <a:p>
            <a:pPr marL="0" lvl="0" indent="0">
              <a:buNone/>
            </a:pPr>
            <a:r>
              <a:rPr lang="en-US" sz="1400" dirty="0"/>
              <a:t>Decide Who to Invite: There are a number of factors involved in this decision. Is this a visit for staff or officials or a combination?  We strongly recommend that you do not ignore the staff.  Likewise, be cognizant of the political situation in your community.  You want to be sure to invite the right local officials and not step on any toes.</a:t>
            </a:r>
          </a:p>
          <a:p>
            <a:pPr marL="0" indent="0">
              <a:buNone/>
            </a:pPr>
            <a:r>
              <a:rPr lang="en-US" sz="1400" dirty="0"/>
              <a:t> </a:t>
            </a:r>
          </a:p>
          <a:p>
            <a:pPr marL="0" lvl="0" indent="0">
              <a:buNone/>
            </a:pPr>
            <a:r>
              <a:rPr lang="en-US" sz="1400" dirty="0"/>
              <a:t>Draft the Invitation:  Your one-page letter of invitation should be directed to the official's scheduler or executive assistant, usually in the district office.  Call about one week after sending the first request to ensure it has been received and to answer any questions. </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381000"/>
            <a:ext cx="5562600" cy="461665"/>
          </a:xfrm>
          <a:prstGeom prst="rect">
            <a:avLst/>
          </a:prstGeom>
          <a:noFill/>
        </p:spPr>
        <p:txBody>
          <a:bodyPr wrap="square" rtlCol="0">
            <a:spAutoFit/>
          </a:bodyPr>
          <a:lstStyle/>
          <a:p>
            <a:pPr algn="ctr"/>
            <a:r>
              <a:rPr lang="en-US" sz="2400" dirty="0" smtClean="0"/>
              <a:t>Putting Together a Site Visit</a:t>
            </a:r>
          </a:p>
        </p:txBody>
      </p:sp>
    </p:spTree>
    <p:extLst>
      <p:ext uri="{BB962C8B-B14F-4D97-AF65-F5344CB8AC3E}">
        <p14:creationId xmlns:p14="http://schemas.microsoft.com/office/powerpoint/2010/main" val="1440156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200" dirty="0" smtClean="0"/>
              <a:t> Dealing with Logistics:  For any site visit you will need to worry about pretty much everything, including:</a:t>
            </a:r>
          </a:p>
          <a:p>
            <a:pPr marL="457200" lvl="1" indent="0">
              <a:buNone/>
            </a:pPr>
            <a:r>
              <a:rPr lang="en-US" sz="1200" dirty="0" smtClean="0"/>
              <a:t>Transportation: How will the local official get to and from the event? </a:t>
            </a:r>
          </a:p>
          <a:p>
            <a:pPr marL="457200" lvl="1" indent="0">
              <a:buNone/>
            </a:pPr>
            <a:r>
              <a:rPr lang="en-US" sz="1200" dirty="0" smtClean="0"/>
              <a:t>Time: How much time can the official commit to the event? Do not try to cram too much into a short visit. Make sure you hit the highlights.</a:t>
            </a:r>
          </a:p>
          <a:p>
            <a:pPr marL="457200" lvl="1" indent="0">
              <a:buNone/>
            </a:pPr>
            <a:r>
              <a:rPr lang="en-US" sz="1200" dirty="0" smtClean="0"/>
              <a:t>Weather: Obviously, you can't control the weather, but you can be prepared for all possibilities. Make sure you have enough umbrellas, bug spray, or whatever you'll need to make the visit pleasant for everyone. </a:t>
            </a:r>
          </a:p>
          <a:p>
            <a:pPr marL="0" indent="0">
              <a:buNone/>
            </a:pPr>
            <a:r>
              <a:rPr lang="en-US" sz="1200" dirty="0" smtClean="0"/>
              <a:t> </a:t>
            </a:r>
          </a:p>
          <a:p>
            <a:pPr marL="0" lvl="0" indent="0">
              <a:buNone/>
            </a:pPr>
            <a:r>
              <a:rPr lang="en-US" sz="1200" dirty="0" smtClean="0"/>
              <a:t>Making the Case:  Think carefully about who you want from your program to help you make the case, while keeping the total number of people to no more than five.  Following are some types to consider:</a:t>
            </a:r>
          </a:p>
          <a:p>
            <a:pPr marL="457200" lvl="1" indent="0">
              <a:buNone/>
            </a:pPr>
            <a:r>
              <a:rPr lang="en-US" sz="1200" dirty="0" smtClean="0"/>
              <a:t>Practitioners: Officials enjoy speaking with the people who perform the day-to-day tasks of the program or project. </a:t>
            </a:r>
          </a:p>
          <a:p>
            <a:pPr marL="457200" lvl="1" indent="0">
              <a:buNone/>
            </a:pPr>
            <a:r>
              <a:rPr lang="en-US" sz="1200" dirty="0" smtClean="0"/>
              <a:t>Beneficiaries: "Real people" who already benefit from your work or will in the future can speak with conviction and enthusiasm about your services will always impress visitors. </a:t>
            </a:r>
          </a:p>
          <a:p>
            <a:pPr marL="457200" lvl="1" indent="0">
              <a:buNone/>
            </a:pPr>
            <a:r>
              <a:rPr lang="en-US" sz="1200" dirty="0" smtClean="0"/>
              <a:t>Funders/Supporters: Having those who have invested in your good works or who are leaders in the community present at the visit demonstrates support you enjoy. </a:t>
            </a:r>
          </a:p>
          <a:p>
            <a:pPr marL="0" indent="0">
              <a:buNone/>
            </a:pPr>
            <a:r>
              <a:rPr lang="en-US" sz="1200" dirty="0" smtClean="0"/>
              <a:t> </a:t>
            </a:r>
          </a:p>
          <a:p>
            <a:pPr marL="0" lvl="0" indent="0">
              <a:buNone/>
            </a:pPr>
            <a:r>
              <a:rPr lang="en-US" sz="1200" dirty="0" smtClean="0"/>
              <a:t>Recording The Event &amp; When To Bring In The Media:  You want to be sure to capture this auspicious occasion. Some aspects to consider include: </a:t>
            </a:r>
          </a:p>
          <a:p>
            <a:pPr marL="457200" lvl="1" indent="0">
              <a:buNone/>
            </a:pPr>
            <a:r>
              <a:rPr lang="en-US" sz="1200" dirty="0" smtClean="0"/>
              <a:t>Photographer: Consider hiring a photographer or have someone on your staff designated to take pictures for use in a newsletter or on a website.</a:t>
            </a:r>
          </a:p>
          <a:p>
            <a:pPr marL="457200" lvl="1" indent="0">
              <a:buNone/>
            </a:pPr>
            <a:r>
              <a:rPr lang="en-US" sz="1200" dirty="0" smtClean="0"/>
              <a:t>Note taker: Although you don't want someone writing down every word out of the official's mouth, do assign someone the task of preparing a written report after the visit. </a:t>
            </a:r>
          </a:p>
          <a:p>
            <a:pPr marL="457200" lvl="1" indent="0">
              <a:buNone/>
            </a:pPr>
            <a:r>
              <a:rPr lang="en-US" sz="1200" dirty="0" smtClean="0"/>
              <a:t>Consider inviting the media - but only after warning the official!</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Putting Together a Site Visit</a:t>
            </a:r>
            <a:endParaRPr lang="en-US" sz="2400" dirty="0"/>
          </a:p>
        </p:txBody>
      </p:sp>
    </p:spTree>
    <p:extLst>
      <p:ext uri="{BB962C8B-B14F-4D97-AF65-F5344CB8AC3E}">
        <p14:creationId xmlns:p14="http://schemas.microsoft.com/office/powerpoint/2010/main" val="3973282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150" y="1676400"/>
            <a:ext cx="8229600" cy="4525963"/>
          </a:xfrm>
        </p:spPr>
        <p:txBody>
          <a:bodyPr>
            <a:noAutofit/>
          </a:bodyPr>
          <a:lstStyle/>
          <a:p>
            <a:pPr marL="0" indent="0">
              <a:buNone/>
            </a:pPr>
            <a:r>
              <a:rPr lang="en-US" sz="1200" b="1" dirty="0" smtClean="0"/>
              <a:t>Tip </a:t>
            </a:r>
            <a:r>
              <a:rPr lang="en-US" sz="1200" b="1" dirty="0"/>
              <a:t>#4:  Prioritize Your Requests  </a:t>
            </a:r>
          </a:p>
          <a:p>
            <a:pPr marL="0" indent="0">
              <a:buNone/>
            </a:pPr>
            <a:r>
              <a:rPr lang="en-US" sz="1200" dirty="0"/>
              <a:t> </a:t>
            </a:r>
          </a:p>
          <a:p>
            <a:pPr marL="0" indent="0">
              <a:buNone/>
            </a:pPr>
            <a:r>
              <a:rPr lang="en-US" sz="1200" dirty="0"/>
              <a:t>If you ask for too many things without making it clear what your top priorities are, the congressional office you’re talking to may feel overwhelmed and be unable to identify a few key areas on which to expend limited staff resources.  Let the office know what action needs the most attention in the short term.  Better yet, try to time your requests so that you are not asking for more than a few things at once.</a:t>
            </a:r>
          </a:p>
          <a:p>
            <a:pPr marL="0" indent="0">
              <a:buNone/>
            </a:pPr>
            <a:r>
              <a:rPr lang="en-US" sz="1200" dirty="0"/>
              <a:t> </a:t>
            </a:r>
          </a:p>
          <a:p>
            <a:pPr marL="0" indent="0">
              <a:buNone/>
            </a:pPr>
            <a:r>
              <a:rPr lang="en-US" sz="1200" b="1" dirty="0"/>
              <a:t>Tip #5:  Don’t Vilify Your Opponents</a:t>
            </a:r>
          </a:p>
          <a:p>
            <a:pPr marL="0" indent="0">
              <a:buNone/>
            </a:pPr>
            <a:r>
              <a:rPr lang="en-US" sz="1200" dirty="0" smtClean="0"/>
              <a:t>Or</a:t>
            </a:r>
            <a:r>
              <a:rPr lang="en-US" sz="1200" dirty="0"/>
              <a:t>, at the very least, you should refrain from labeling those who disagree with you as unenlightened idiots.  Try to take it one step further, and grant the credibility of opposing views.  If you do so, congressional staff are more likely to believe that you have developed your position based on a careful evaluation of the facts.  This is not to say that you shouldn’t feel passionately about your position.  However, when you insist that the goal of the individuals on the opposite side of the issue is to drive you out of business, congressional staff may question whether the facts you have presented are colored by your intense feelings on the issue.</a:t>
            </a:r>
          </a:p>
          <a:p>
            <a:pPr marL="0" indent="0">
              <a:buNone/>
            </a:pPr>
            <a:r>
              <a:rPr lang="en-US" sz="1200" dirty="0"/>
              <a:t> </a:t>
            </a:r>
          </a:p>
          <a:p>
            <a:pPr marL="0" indent="0">
              <a:buNone/>
            </a:pPr>
            <a:r>
              <a:rPr lang="en-US" sz="1200" b="1" dirty="0"/>
              <a:t>Tip #6:  Be Polite</a:t>
            </a:r>
          </a:p>
          <a:p>
            <a:pPr marL="0" indent="0">
              <a:buNone/>
            </a:pPr>
            <a:r>
              <a:rPr lang="en-US" sz="1200" dirty="0" smtClean="0"/>
              <a:t>You </a:t>
            </a:r>
            <a:r>
              <a:rPr lang="en-US" sz="1200" dirty="0"/>
              <a:t>know the old adage, you get more flies with honey than with vinegar.  That applies to your dealings with people in congressional offices as well.  During your meetings, you should always be polite.  Treating the staff poorly will not further your cause.  Even though you may be frustrated with government, try not to treat every meeting as an adversarial situation.  </a:t>
            </a:r>
          </a:p>
          <a:p>
            <a:pPr marL="0" indent="0">
              <a:buNone/>
            </a:pPr>
            <a:r>
              <a:rPr lang="en-US" sz="1200" dirty="0"/>
              <a:t> </a:t>
            </a:r>
          </a:p>
          <a:p>
            <a:pPr marL="0" indent="0">
              <a:buNone/>
            </a:pPr>
            <a:r>
              <a:rPr lang="en-US" sz="1200" b="1" dirty="0"/>
              <a:t>Tip #7:  Be Patient</a:t>
            </a:r>
          </a:p>
          <a:p>
            <a:pPr marL="0" indent="0">
              <a:buNone/>
            </a:pPr>
            <a:r>
              <a:rPr lang="en-US" sz="1200" dirty="0" smtClean="0"/>
              <a:t>You </a:t>
            </a:r>
            <a:r>
              <a:rPr lang="en-US" sz="1200" dirty="0"/>
              <a:t>should not expect an immediate response to your comments or concerns.  In many cases, the issue may be one that the member has not yet formed an opinion about.  That said, it is perfectly appropriate to ask when you should call back to see if the member has taken a position.  In fact, if you make it clear you’re going to follow-up, they will be far more likely to focus on your “ask</a:t>
            </a:r>
            <a:r>
              <a:rPr lang="en-US" sz="1200" dirty="0" smtClean="0"/>
              <a:t>.”</a:t>
            </a:r>
            <a:endParaRPr lang="en-US" sz="1200" dirty="0"/>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85800" y="647700"/>
            <a:ext cx="5562600" cy="461665"/>
          </a:xfrm>
          <a:prstGeom prst="rect">
            <a:avLst/>
          </a:prstGeom>
          <a:noFill/>
        </p:spPr>
        <p:txBody>
          <a:bodyPr wrap="square" rtlCol="0">
            <a:spAutoFit/>
          </a:bodyPr>
          <a:lstStyle/>
          <a:p>
            <a:pPr algn="ctr"/>
            <a:r>
              <a:rPr lang="en-US" sz="2400" b="1" dirty="0"/>
              <a:t>10 Tips for Effective Messages</a:t>
            </a:r>
          </a:p>
        </p:txBody>
      </p:sp>
    </p:spTree>
    <p:extLst>
      <p:ext uri="{BB962C8B-B14F-4D97-AF65-F5344CB8AC3E}">
        <p14:creationId xmlns:p14="http://schemas.microsoft.com/office/powerpoint/2010/main" val="234800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150" y="1676400"/>
            <a:ext cx="8229600" cy="4525963"/>
          </a:xfrm>
        </p:spPr>
        <p:txBody>
          <a:bodyPr>
            <a:noAutofit/>
          </a:bodyPr>
          <a:lstStyle/>
          <a:p>
            <a:pPr marL="0" indent="0">
              <a:buNone/>
            </a:pPr>
            <a:r>
              <a:rPr lang="en-US" sz="1200" dirty="0"/>
              <a:t> </a:t>
            </a:r>
          </a:p>
          <a:p>
            <a:pPr marL="0" indent="0">
              <a:buNone/>
            </a:pPr>
            <a:r>
              <a:rPr lang="en-US" sz="1200" b="1" dirty="0"/>
              <a:t>Tip #8:  Don’t Make Ultimatums</a:t>
            </a:r>
          </a:p>
          <a:p>
            <a:pPr marL="0" indent="0">
              <a:buNone/>
            </a:pPr>
            <a:r>
              <a:rPr lang="en-US" sz="1200" dirty="0" smtClean="0"/>
              <a:t>The </a:t>
            </a:r>
            <a:r>
              <a:rPr lang="en-US" sz="1200" dirty="0"/>
              <a:t>statement “if he/she doesn’t agree with me on this issue, I won’t vote for them” carries very little weight in a congressional office. For every person making that statement on one side of any issue, there is often another person making the same statement on the other side.  Frankly, it is impossible to satisfy people who base their decisions on only one issue, and most congressional offices won’t bend over backwards to try.</a:t>
            </a:r>
          </a:p>
          <a:p>
            <a:pPr marL="0" indent="0">
              <a:buNone/>
            </a:pPr>
            <a:r>
              <a:rPr lang="en-US" sz="1200" dirty="0"/>
              <a:t> </a:t>
            </a:r>
          </a:p>
          <a:p>
            <a:pPr marL="0" indent="0">
              <a:buNone/>
            </a:pPr>
            <a:r>
              <a:rPr lang="en-US" sz="1200" b="1" dirty="0"/>
              <a:t>Tip #9:  Always Tell the Truth.  </a:t>
            </a:r>
          </a:p>
          <a:p>
            <a:pPr marL="0" indent="0">
              <a:buNone/>
            </a:pPr>
            <a:r>
              <a:rPr lang="en-US" sz="1200" dirty="0" smtClean="0"/>
              <a:t>Congressional </a:t>
            </a:r>
            <a:r>
              <a:rPr lang="en-US" sz="1200" dirty="0"/>
              <a:t>staff turn to outside individuals for advice and assistance on important policy issues all the time.  They must feel that they can trust the individuals with whom they are dealing.  </a:t>
            </a:r>
          </a:p>
          <a:p>
            <a:pPr marL="0" indent="0">
              <a:buNone/>
            </a:pPr>
            <a:r>
              <a:rPr lang="en-US" sz="1200" dirty="0"/>
              <a:t> </a:t>
            </a:r>
          </a:p>
          <a:p>
            <a:pPr marL="0" indent="0">
              <a:buNone/>
            </a:pPr>
            <a:r>
              <a:rPr lang="en-US" sz="1200" b="1" dirty="0"/>
              <a:t>Tip #10:  Don’t Talk About the Campaign with Staff</a:t>
            </a:r>
          </a:p>
          <a:p>
            <a:pPr marL="0" indent="0">
              <a:buNone/>
            </a:pPr>
            <a:r>
              <a:rPr lang="en-US" sz="1200" dirty="0" smtClean="0"/>
              <a:t>Most </a:t>
            </a:r>
            <a:r>
              <a:rPr lang="en-US" sz="1200" dirty="0"/>
              <a:t>congressional staff get very nervous when people they are meeting with, from lobbyists to constituents, mention the member’s campaign.  Some staffers may actually be offended.  The laws against staff involvement in their member’s campaign are very strict and wandering into any gray area can put both the member and the staff person at risk of violating federal election laws.  Penalties range from fees to jail time.  In particular, any suggestion that the staff person’s help on a legislative issue may translate into a big campaign contribution is strictly forbidden.  It is illegal, unethical and immoral for the congressional office to take specific actions in exchange for campaign contributions.  Such a suggestion may, in fact, make a staff person avoid helping you because they are worried it would look bad for their boss.</a:t>
            </a:r>
          </a:p>
          <a:p>
            <a:pPr marL="0" indent="0">
              <a:buNone/>
            </a:pPr>
            <a:endParaRPr lang="en-US" sz="1200" dirty="0"/>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85800" y="647700"/>
            <a:ext cx="5562600" cy="461665"/>
          </a:xfrm>
          <a:prstGeom prst="rect">
            <a:avLst/>
          </a:prstGeom>
          <a:noFill/>
        </p:spPr>
        <p:txBody>
          <a:bodyPr wrap="square" rtlCol="0">
            <a:spAutoFit/>
          </a:bodyPr>
          <a:lstStyle/>
          <a:p>
            <a:pPr algn="ctr"/>
            <a:r>
              <a:rPr lang="en-US" sz="2400" b="1" dirty="0"/>
              <a:t>10 Tips for Effective Messages</a:t>
            </a:r>
          </a:p>
        </p:txBody>
      </p:sp>
    </p:spTree>
    <p:extLst>
      <p:ext uri="{BB962C8B-B14F-4D97-AF65-F5344CB8AC3E}">
        <p14:creationId xmlns:p14="http://schemas.microsoft.com/office/powerpoint/2010/main" val="2350380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Message Delivery Techniques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807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smtClean="0"/>
              <a:t>Tips </a:t>
            </a:r>
            <a:r>
              <a:rPr lang="en-US" sz="1600" b="1" dirty="0"/>
              <a:t>for Advocate Phone Calls</a:t>
            </a:r>
          </a:p>
          <a:p>
            <a:pPr marL="0" indent="0">
              <a:buNone/>
            </a:pPr>
            <a:r>
              <a:rPr lang="en-US" sz="1600" dirty="0"/>
              <a:t> </a:t>
            </a:r>
          </a:p>
          <a:p>
            <a:pPr marL="0" lvl="0" indent="0">
              <a:buNone/>
            </a:pPr>
            <a:r>
              <a:rPr lang="en-US" sz="1600" dirty="0" smtClean="0"/>
              <a:t>When </a:t>
            </a:r>
            <a:r>
              <a:rPr lang="en-US" sz="1600" dirty="0"/>
              <a:t>calling about a particular issue, always be ready to provide basic information, such as a bill number and title, if you are asking </a:t>
            </a:r>
            <a:r>
              <a:rPr lang="en-US" sz="1600" dirty="0" smtClean="0"/>
              <a:t>for support for </a:t>
            </a:r>
            <a:r>
              <a:rPr lang="en-US" sz="1600" dirty="0"/>
              <a:t>a specific bill. </a:t>
            </a:r>
            <a:r>
              <a:rPr lang="en-US" sz="1600" dirty="0" smtClean="0"/>
              <a:t>  NCDA will have this information available to you through action alerts</a:t>
            </a:r>
          </a:p>
          <a:p>
            <a:pPr marL="0" lvl="0" indent="0">
              <a:buNone/>
            </a:pPr>
            <a:endParaRPr lang="en-US" sz="1600" dirty="0"/>
          </a:p>
          <a:p>
            <a:pPr marL="0" lvl="0" indent="0">
              <a:buNone/>
            </a:pPr>
            <a:r>
              <a:rPr lang="en-US" sz="1600" dirty="0"/>
              <a:t>B</a:t>
            </a:r>
            <a:r>
              <a:rPr lang="en-US" sz="1600" dirty="0" smtClean="0"/>
              <a:t>e </a:t>
            </a:r>
            <a:r>
              <a:rPr lang="en-US" sz="1600" dirty="0"/>
              <a:t>prepared to explain your position in your own words. It is always clear when constituents call as part of a coordinated campaign and aren’t really sure what they are talking about. Remember to ensure the message you are delivering is your own, not anyone else’s. </a:t>
            </a:r>
            <a:r>
              <a:rPr lang="en-US" sz="1600" dirty="0" smtClean="0"/>
              <a:t>The following tactics will help you put together a winning call!</a:t>
            </a:r>
          </a:p>
          <a:p>
            <a:pPr marL="0" lvl="0" indent="0">
              <a:buNone/>
            </a:pPr>
            <a:endParaRPr lang="en-US" sz="1600" dirty="0"/>
          </a:p>
          <a:p>
            <a:r>
              <a:rPr lang="en-US" sz="1600" dirty="0"/>
              <a:t>Keep </a:t>
            </a:r>
            <a:r>
              <a:rPr lang="en-US" sz="1600" dirty="0" smtClean="0"/>
              <a:t>Your Call Brief </a:t>
            </a:r>
            <a:r>
              <a:rPr lang="en-US" sz="1600" dirty="0"/>
              <a:t>and to the </a:t>
            </a:r>
            <a:r>
              <a:rPr lang="en-US" sz="1600" dirty="0" smtClean="0"/>
              <a:t>Point</a:t>
            </a:r>
            <a:r>
              <a:rPr lang="en-US" sz="1600" dirty="0"/>
              <a:t>.</a:t>
            </a:r>
          </a:p>
          <a:p>
            <a:r>
              <a:rPr lang="en-US" sz="1600" dirty="0" smtClean="0"/>
              <a:t>Identify </a:t>
            </a:r>
            <a:r>
              <a:rPr lang="en-US" sz="1600" dirty="0"/>
              <a:t>Yourself as a Constituent and the Issue about Which You are Calling</a:t>
            </a:r>
            <a:r>
              <a:rPr lang="en-US" sz="1600" dirty="0" smtClean="0"/>
              <a:t>.</a:t>
            </a:r>
          </a:p>
          <a:p>
            <a:r>
              <a:rPr lang="en-US" sz="1600" dirty="0" smtClean="0"/>
              <a:t>Express </a:t>
            </a:r>
            <a:r>
              <a:rPr lang="en-US" sz="1600" dirty="0"/>
              <a:t>Your Opinion and the Reasons You Feel the Way You Do</a:t>
            </a:r>
            <a:r>
              <a:rPr lang="en-US" sz="1600" dirty="0" smtClean="0"/>
              <a:t>.</a:t>
            </a:r>
            <a:endParaRPr lang="en-US" sz="1600" dirty="0"/>
          </a:p>
          <a:p>
            <a:r>
              <a:rPr lang="en-US" sz="1600" dirty="0"/>
              <a:t>Be Specific About What You Wish the Official to Do</a:t>
            </a:r>
            <a:r>
              <a:rPr lang="en-US" sz="1600" dirty="0" smtClean="0"/>
              <a:t>.</a:t>
            </a:r>
          </a:p>
          <a:p>
            <a:r>
              <a:rPr lang="en-US" sz="1600" dirty="0" smtClean="0"/>
              <a:t>Be </a:t>
            </a:r>
            <a:r>
              <a:rPr lang="en-US" sz="1600" dirty="0"/>
              <a:t>Courteous and Understanding of Reasonable Differences of Opinion</a:t>
            </a:r>
            <a:r>
              <a:rPr lang="en-US" sz="1600" dirty="0" smtClean="0"/>
              <a:t>.</a:t>
            </a:r>
          </a:p>
          <a:p>
            <a:r>
              <a:rPr lang="en-US" sz="1600" dirty="0" smtClean="0"/>
              <a:t>Always </a:t>
            </a:r>
            <a:r>
              <a:rPr lang="en-US" sz="1600" dirty="0"/>
              <a:t>Ask for a Response.</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Making a Phone Call</a:t>
            </a:r>
            <a:endParaRPr lang="en-US" sz="2400" dirty="0"/>
          </a:p>
        </p:txBody>
      </p:sp>
    </p:spTree>
    <p:extLst>
      <p:ext uri="{BB962C8B-B14F-4D97-AF65-F5344CB8AC3E}">
        <p14:creationId xmlns:p14="http://schemas.microsoft.com/office/powerpoint/2010/main" val="303227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a:t>Format for Advocate Letters</a:t>
            </a:r>
          </a:p>
          <a:p>
            <a:pPr marL="0" indent="0">
              <a:buNone/>
            </a:pPr>
            <a:r>
              <a:rPr lang="en-US" sz="1600" dirty="0"/>
              <a:t>The following format is recommended to ensure that advocate letters effectively communicate </a:t>
            </a:r>
            <a:r>
              <a:rPr lang="en-US" sz="1600" dirty="0" smtClean="0"/>
              <a:t>the career development message</a:t>
            </a:r>
            <a:r>
              <a:rPr lang="en-US" sz="1600" dirty="0"/>
              <a:t>.</a:t>
            </a:r>
          </a:p>
          <a:p>
            <a:pPr marL="0" indent="0">
              <a:buNone/>
            </a:pPr>
            <a:r>
              <a:rPr lang="en-US" sz="1600" b="1" dirty="0"/>
              <a:t>First Paragraph</a:t>
            </a:r>
            <a:endParaRPr lang="en-US" sz="1600" dirty="0"/>
          </a:p>
          <a:p>
            <a:pPr marL="0" lvl="0" indent="0">
              <a:buNone/>
            </a:pPr>
            <a:r>
              <a:rPr lang="en-US" sz="1600" dirty="0"/>
              <a:t>Identify yourself as someone who either is a constituent or who provides services to the opinion leader’s constituents.</a:t>
            </a:r>
          </a:p>
          <a:p>
            <a:pPr marL="0" lvl="0" indent="0">
              <a:buNone/>
            </a:pPr>
            <a:r>
              <a:rPr lang="en-US" sz="1600" dirty="0"/>
              <a:t>Identify the reason for writing and the issue(s) you wish to address.</a:t>
            </a:r>
          </a:p>
          <a:p>
            <a:pPr marL="0" lvl="0" indent="0">
              <a:buNone/>
            </a:pPr>
            <a:r>
              <a:rPr lang="en-US" sz="1600" dirty="0"/>
              <a:t>Highlight any relevant expertise you have on the services issues.</a:t>
            </a:r>
          </a:p>
          <a:p>
            <a:pPr marL="0" lvl="0" indent="0">
              <a:buNone/>
            </a:pPr>
            <a:r>
              <a:rPr lang="en-US" sz="1600" dirty="0"/>
              <a:t>Include information about </a:t>
            </a:r>
            <a:r>
              <a:rPr lang="en-US" sz="1600" dirty="0" smtClean="0"/>
              <a:t>career counseling </a:t>
            </a:r>
            <a:r>
              <a:rPr lang="en-US" sz="1600" dirty="0"/>
              <a:t>services (i.e., size, number of patrons, mission).</a:t>
            </a:r>
          </a:p>
          <a:p>
            <a:pPr marL="0" indent="0">
              <a:buNone/>
            </a:pPr>
            <a:r>
              <a:rPr lang="en-US" sz="1600" b="1" dirty="0"/>
              <a:t>Second Paragraph</a:t>
            </a:r>
            <a:endParaRPr lang="en-US" sz="1600" dirty="0"/>
          </a:p>
          <a:p>
            <a:pPr marL="0" lvl="0" indent="0">
              <a:buNone/>
            </a:pPr>
            <a:r>
              <a:rPr lang="en-US" sz="1600" dirty="0"/>
              <a:t>State your views on the issue in your own words.</a:t>
            </a:r>
          </a:p>
          <a:p>
            <a:pPr marL="0" lvl="0" indent="0">
              <a:buNone/>
            </a:pPr>
            <a:r>
              <a:rPr lang="en-US" sz="1600" dirty="0"/>
              <a:t>Include a statement about the impact specific </a:t>
            </a:r>
            <a:r>
              <a:rPr lang="en-US" sz="1600" dirty="0" smtClean="0"/>
              <a:t>policies or funding </a:t>
            </a:r>
            <a:r>
              <a:rPr lang="en-US" sz="1600" dirty="0"/>
              <a:t>have on your the services.</a:t>
            </a:r>
          </a:p>
          <a:p>
            <a:pPr marL="0" indent="0">
              <a:buNone/>
            </a:pPr>
            <a:r>
              <a:rPr lang="en-US" sz="1600" b="1" dirty="0"/>
              <a:t>Third Paragraph</a:t>
            </a:r>
            <a:endParaRPr lang="en-US" sz="1600" dirty="0"/>
          </a:p>
          <a:p>
            <a:pPr marL="0" lvl="0" indent="0">
              <a:buNone/>
            </a:pPr>
            <a:r>
              <a:rPr lang="en-US" sz="1600" dirty="0"/>
              <a:t>Clearly state what you would like the official to do.</a:t>
            </a:r>
          </a:p>
          <a:p>
            <a:pPr marL="0" indent="0">
              <a:buNone/>
            </a:pPr>
            <a:r>
              <a:rPr lang="en-US" sz="1600" b="1" dirty="0"/>
              <a:t>Closing Paragraph</a:t>
            </a:r>
            <a:endParaRPr lang="en-US" sz="1600" dirty="0"/>
          </a:p>
          <a:p>
            <a:pPr marL="0" lvl="0" indent="0">
              <a:buNone/>
            </a:pPr>
            <a:r>
              <a:rPr lang="en-US" sz="1600" dirty="0"/>
              <a:t>Thank the official for his or her attention to this matter and offer to be available for any questions.</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Writing an Effective Letter / E-Mail</a:t>
            </a:r>
            <a:endParaRPr lang="en-US" sz="2400" dirty="0"/>
          </a:p>
        </p:txBody>
      </p:sp>
    </p:spTree>
    <p:extLst>
      <p:ext uri="{BB962C8B-B14F-4D97-AF65-F5344CB8AC3E}">
        <p14:creationId xmlns:p14="http://schemas.microsoft.com/office/powerpoint/2010/main" val="110860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r>
              <a:rPr lang="en-US" sz="1600" dirty="0" smtClean="0"/>
              <a:t>Like / Follow your legislators on Facebook</a:t>
            </a:r>
          </a:p>
          <a:p>
            <a:r>
              <a:rPr lang="en-US" sz="1600" dirty="0" smtClean="0"/>
              <a:t>Comment (positively) on their blogs</a:t>
            </a:r>
          </a:p>
          <a:p>
            <a:r>
              <a:rPr lang="en-US" sz="1600" dirty="0" smtClean="0"/>
              <a:t>Follow legislators on Twitter</a:t>
            </a:r>
          </a:p>
          <a:p>
            <a:r>
              <a:rPr lang="en-US" sz="1600" dirty="0" smtClean="0"/>
              <a:t>Use Linked-In to find potential partners in your efforts to reach out (search on the legislator’s name to see who already knows them)</a:t>
            </a:r>
          </a:p>
          <a:p>
            <a:r>
              <a:rPr lang="en-US" sz="1600" dirty="0" smtClean="0"/>
              <a:t>Subscribe to legislators’ YouTube channels</a:t>
            </a:r>
          </a:p>
          <a:p>
            <a:pPr marL="0" indent="0">
              <a:buNone/>
            </a:pPr>
            <a:endParaRPr lang="en-US" sz="1600" dirty="0"/>
          </a:p>
          <a:p>
            <a:pPr marL="0" indent="0">
              <a:buNone/>
            </a:pPr>
            <a:r>
              <a:rPr lang="en-US" sz="1600" dirty="0" smtClean="0"/>
              <a:t>All these approaches will help you learn more about the elected officials you’re seeking to influence.  With this background information you’ll be able to craft messages that resonate.</a:t>
            </a:r>
            <a:endParaRPr lang="en-US" sz="1600" dirty="0"/>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Social Media Approaches</a:t>
            </a:r>
            <a:endParaRPr lang="en-US" sz="2400" dirty="0"/>
          </a:p>
        </p:txBody>
      </p:sp>
    </p:spTree>
    <p:extLst>
      <p:ext uri="{BB962C8B-B14F-4D97-AF65-F5344CB8AC3E}">
        <p14:creationId xmlns:p14="http://schemas.microsoft.com/office/powerpoint/2010/main" val="420748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a:t>Plan Your Visit Carefully</a:t>
            </a:r>
          </a:p>
          <a:p>
            <a:pPr marL="0" indent="0">
              <a:buNone/>
            </a:pPr>
            <a:r>
              <a:rPr lang="en-US" sz="1600" dirty="0"/>
              <a:t>Decide in advance what you hope to achieve and who you need to meet with to achieve your goal. Pay close attention to the legislative calendars in your state and in Washington, DC. For example, when Congress is in session, members are in Washington; during recess, most members are in their home districts or states. </a:t>
            </a:r>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Effective Meetings</a:t>
            </a:r>
            <a:endParaRPr lang="en-US" sz="2400" dirty="0"/>
          </a:p>
        </p:txBody>
      </p:sp>
    </p:spTree>
    <p:extLst>
      <p:ext uri="{BB962C8B-B14F-4D97-AF65-F5344CB8AC3E}">
        <p14:creationId xmlns:p14="http://schemas.microsoft.com/office/powerpoint/2010/main" val="304222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76400"/>
            <a:ext cx="8229600" cy="4525963"/>
          </a:xfrm>
        </p:spPr>
        <p:txBody>
          <a:bodyPr>
            <a:noAutofit/>
          </a:bodyPr>
          <a:lstStyle/>
          <a:p>
            <a:pPr marL="0" indent="0">
              <a:buNone/>
            </a:pPr>
            <a:r>
              <a:rPr lang="en-US" sz="1600" b="1" dirty="0" smtClean="0"/>
              <a:t>Make </a:t>
            </a:r>
            <a:r>
              <a:rPr lang="en-US" sz="1600" b="1" dirty="0"/>
              <a:t>an Appointment</a:t>
            </a:r>
          </a:p>
          <a:p>
            <a:pPr marL="0" indent="0">
              <a:buNone/>
            </a:pPr>
            <a:r>
              <a:rPr lang="en-US" sz="1600" dirty="0"/>
              <a:t>When attempting to meet with an elected or appointed official, begin by sending a written request via fax or letter to the appointment secretary or scheduler. Because your request will go through many hands, they need something in writing; and who better to explain what you want in a meeting than you? Explain your purpose, whom you represent, and most important your connection to the elected official’s district. It is easier for staff to arrange a meeting if they know what you wish to discuss and your relationship to the area or interests represented by the official.</a:t>
            </a:r>
          </a:p>
          <a:p>
            <a:pPr marL="0" indent="0">
              <a:buNone/>
            </a:pPr>
            <a:r>
              <a:rPr lang="en-US" sz="1600" dirty="0"/>
              <a:t>After sending the letter, follow-up with a phone call to be sure it was received and to answer any questions. Be prepared to resend your request. With the thousands of pieces of paper coming into the office everyday, they may have lost your letter or it may never have arrived. When calling, be prepared to briefly explain the purpose of the meeting, the estimated amount of time you will need, and the names and affiliations of the attendees. If you are planning to visit an official in Washington, DC, let them know you are from their district and state and will be visiting. Be flexible; the official may prefer to meet with you in the district office. If he or she is unable to meet with you, ask to meet with the staff member responsible for your issue</a:t>
            </a:r>
            <a:r>
              <a:rPr lang="en-US" sz="1600" dirty="0" smtClean="0"/>
              <a:t>.</a:t>
            </a:r>
            <a:endParaRPr lang="en-US" sz="1600" dirty="0"/>
          </a:p>
        </p:txBody>
      </p:sp>
      <p:pic>
        <p:nvPicPr>
          <p:cNvPr id="4" name="Picture 2" descr="Click the NCDA logo for home pag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66675"/>
            <a:ext cx="2343150" cy="1428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5800" y="609600"/>
            <a:ext cx="5562600" cy="461665"/>
          </a:xfrm>
          <a:prstGeom prst="rect">
            <a:avLst/>
          </a:prstGeom>
          <a:noFill/>
        </p:spPr>
        <p:txBody>
          <a:bodyPr wrap="square" rtlCol="0">
            <a:spAutoFit/>
          </a:bodyPr>
          <a:lstStyle/>
          <a:p>
            <a:pPr algn="ctr"/>
            <a:r>
              <a:rPr lang="en-US" sz="2400" dirty="0" smtClean="0"/>
              <a:t>Effective Meetings</a:t>
            </a:r>
            <a:endParaRPr lang="en-US" sz="2400" dirty="0"/>
          </a:p>
        </p:txBody>
      </p:sp>
    </p:spTree>
    <p:extLst>
      <p:ext uri="{BB962C8B-B14F-4D97-AF65-F5344CB8AC3E}">
        <p14:creationId xmlns:p14="http://schemas.microsoft.com/office/powerpoint/2010/main" val="349438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1505</Words>
  <Application>Microsoft Office PowerPoint</Application>
  <PresentationFormat>On-screen Show (4:3)</PresentationFormat>
  <Paragraphs>128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Message Delivery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 Home Strategies</vt:lpstr>
      <vt:lpstr>PowerPoint Presentation</vt:lpstr>
      <vt:lpstr>PowerPoint Presentation</vt:lpstr>
      <vt:lpstr>PowerPoint Presentation</vt:lpstr>
      <vt:lpstr>PowerPoint Presentation</vt:lpstr>
    </vt:vector>
  </TitlesOfParts>
  <Company>The George Washington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Stowell</dc:creator>
  <cp:lastModifiedBy>Thomas Stowell</cp:lastModifiedBy>
  <cp:revision>1</cp:revision>
  <dcterms:created xsi:type="dcterms:W3CDTF">2012-04-23T16:30:31Z</dcterms:created>
  <dcterms:modified xsi:type="dcterms:W3CDTF">2012-04-23T16:30:55Z</dcterms:modified>
</cp:coreProperties>
</file>